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Aldhabi" panose="01000000000000000000" pitchFamily="2" charset="-78"/>
      <p:regular r:id="rId12"/>
    </p:embeddedFont>
    <p:embeddedFont>
      <p:font typeface="Aparajita" panose="02020603050405020304" pitchFamily="18" charset="0"/>
      <p:regular r:id="rId13"/>
      <p:bold r:id="rId14"/>
      <p:italic r:id="rId15"/>
      <p:boldItalic r:id="rId16"/>
    </p:embeddedFont>
    <p:embeddedFont>
      <p:font typeface="Aptos Serif" panose="02020604070405020304" pitchFamily="18" charset="0"/>
      <p:regular r:id="rId17"/>
      <p:bold r:id="rId18"/>
      <p:italic r:id="rId19"/>
      <p:boldItalic r:id="rId20"/>
    </p:embeddedFont>
    <p:embeddedFont>
      <p:font typeface="Cambria" panose="02040503050406030204" pitchFamily="18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</p:embeddedFont>
    <p:embeddedFont>
      <p:font typeface="Open Sans Bold" panose="020B0806030504020204" pitchFamily="34" charset="0"/>
      <p:bold r:id="rId27"/>
    </p:embeddedFont>
    <p:embeddedFont>
      <p:font typeface="Playfair Display Bold" panose="00000800000000000000" pitchFamily="2" charset="0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598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127" y="218110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700"/>
              </a:lnSpc>
            </a:pPr>
            <a:r>
              <a:rPr lang="en-US" sz="9600" spc="85" dirty="0">
                <a:solidFill>
                  <a:srgbClr val="000000"/>
                </a:solidFill>
                <a:latin typeface="Aldhabi" panose="020F0502020204030204" pitchFamily="2" charset="-78"/>
                <a:cs typeface="Aldhabi" panose="020F0502020204030204" pitchFamily="2" charset="-78"/>
              </a:rPr>
              <a:t>SAATHI</a:t>
            </a:r>
          </a:p>
          <a:p>
            <a:pPr>
              <a:lnSpc>
                <a:spcPts val="7700"/>
              </a:lnSpc>
            </a:pPr>
            <a:r>
              <a:rPr lang="en-US" sz="3600" b="1" spc="287" dirty="0">
                <a:solidFill>
                  <a:srgbClr val="0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Because there is no health without mental health</a:t>
            </a:r>
          </a:p>
          <a:p>
            <a:pPr>
              <a:lnSpc>
                <a:spcPts val="7700"/>
              </a:lnSpc>
            </a:pPr>
            <a:endParaRPr lang="en-US" sz="9600" spc="85" dirty="0">
              <a:solidFill>
                <a:srgbClr val="000000"/>
              </a:solidFill>
              <a:latin typeface="Aldhabi" panose="020F0502020204030204" pitchFamily="2" charset="-78"/>
              <a:cs typeface="Aldhabi" panose="020F0502020204030204" pitchFamily="2" charset="-78"/>
            </a:endParaRPr>
          </a:p>
          <a:p>
            <a:pPr marL="0" indent="0">
              <a:lnSpc>
                <a:spcPts val="7700"/>
              </a:lnSpc>
              <a:buNone/>
            </a:pP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591016" y="4392692"/>
            <a:ext cx="7759196" cy="151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3200" dirty="0">
                <a:solidFill>
                  <a:srgbClr val="00000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 mental health and well-being surveillance, assessment and tracking solution among students.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671127" y="6116360"/>
            <a:ext cx="3395811" cy="445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Ashutosh </a:t>
            </a:r>
            <a:r>
              <a:rPr lang="en-US" sz="2200" b="1" dirty="0" err="1">
                <a:solidFill>
                  <a:srgbClr val="3939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verma</a:t>
            </a:r>
            <a:endParaRPr lang="en-US" sz="2200" b="1" dirty="0">
              <a:solidFill>
                <a:srgbClr val="39393C"/>
              </a:solidFill>
              <a:latin typeface="Open Sans Bold" pitchFamily="34" charset="0"/>
              <a:ea typeface="Open Sans Bold" pitchFamily="34" charset="-122"/>
              <a:cs typeface="Open Sans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Ananya </a:t>
            </a:r>
            <a:r>
              <a:rPr lang="en-US" sz="2200" b="1" dirty="0" err="1">
                <a:solidFill>
                  <a:srgbClr val="3939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verma</a:t>
            </a:r>
            <a:endParaRPr lang="en-US" sz="2200" b="1" dirty="0">
              <a:solidFill>
                <a:srgbClr val="39393C"/>
              </a:solidFill>
              <a:latin typeface="Open Sans Bold" pitchFamily="34" charset="0"/>
              <a:ea typeface="Open Sans Bold" pitchFamily="34" charset="-122"/>
              <a:cs typeface="Open Sans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Arpita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4D0C0-8A54-78AA-F80B-361D3E1A8E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55" r="19894" b="-1"/>
          <a:stretch/>
        </p:blipFill>
        <p:spPr>
          <a:xfrm>
            <a:off x="772160" y="924151"/>
            <a:ext cx="13086079" cy="638129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C4C95C-81E0-DDF6-EFDB-6DA6A6315310}"/>
              </a:ext>
            </a:extLst>
          </p:cNvPr>
          <p:cNvSpPr txBox="1"/>
          <p:nvPr/>
        </p:nvSpPr>
        <p:spPr>
          <a:xfrm>
            <a:off x="1572323" y="1427356"/>
            <a:ext cx="9333570" cy="498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609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u="sng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Project Abstract</a:t>
            </a:r>
            <a:endParaRPr lang="en-US" sz="4450" u="sng" dirty="0"/>
          </a:p>
        </p:txBody>
      </p:sp>
      <p:sp>
        <p:nvSpPr>
          <p:cNvPr id="3" name="Text 1"/>
          <p:cNvSpPr/>
          <p:nvPr/>
        </p:nvSpPr>
        <p:spPr>
          <a:xfrm>
            <a:off x="854438" y="3174933"/>
            <a:ext cx="2959278" cy="45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 flipH="1">
            <a:off x="5096104" y="3757792"/>
            <a:ext cx="3991690" cy="2272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atin typeface="Aptos" panose="020B0004020202020204" pitchFamily="34" charset="0"/>
              </a:rPr>
              <a:t>A </a:t>
            </a:r>
            <a:r>
              <a:rPr lang="en-US" sz="2000" b="1" dirty="0">
                <a:latin typeface="Aptos" panose="020B0004020202020204" pitchFamily="34" charset="0"/>
              </a:rPr>
              <a:t>secure and human-like chatbot</a:t>
            </a:r>
            <a:r>
              <a:rPr lang="en-US" sz="2000" dirty="0">
                <a:latin typeface="Aptos" panose="020B0004020202020204" pitchFamily="34" charset="0"/>
              </a:rPr>
              <a:t> to interact effectively with students.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atin typeface="Aptos" panose="020B0004020202020204" pitchFamily="34" charset="0"/>
              </a:rPr>
              <a:t>Improve </a:t>
            </a:r>
            <a:r>
              <a:rPr lang="en-US" sz="2000" b="1" dirty="0">
                <a:latin typeface="Aptos" panose="020B0004020202020204" pitchFamily="34" charset="0"/>
              </a:rPr>
              <a:t>model accuracy</a:t>
            </a:r>
            <a:r>
              <a:rPr lang="en-US" sz="2000" dirty="0">
                <a:latin typeface="Aptos" panose="020B0004020202020204" pitchFamily="34" charset="0"/>
              </a:rPr>
              <a:t> to ensure meaningful, empathetic, and context-aware responses.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atin typeface="Aptos" panose="020B0004020202020204" pitchFamily="34" charset="0"/>
              </a:rPr>
              <a:t>Expand the </a:t>
            </a:r>
            <a:r>
              <a:rPr lang="en-US" sz="2000" b="1" dirty="0">
                <a:latin typeface="Aptos" panose="020B0004020202020204" pitchFamily="34" charset="0"/>
              </a:rPr>
              <a:t>dataset</a:t>
            </a:r>
            <a:r>
              <a:rPr lang="en-US" sz="2000" dirty="0">
                <a:latin typeface="Aptos" panose="020B0004020202020204" pitchFamily="34" charset="0"/>
              </a:rPr>
              <a:t> to include diverse mental health scenarios for broader coverage and improved intervention.</a:t>
            </a:r>
          </a:p>
        </p:txBody>
      </p:sp>
      <p:sp>
        <p:nvSpPr>
          <p:cNvPr id="5" name="Text 3"/>
          <p:cNvSpPr/>
          <p:nvPr/>
        </p:nvSpPr>
        <p:spPr>
          <a:xfrm>
            <a:off x="5096104" y="3174933"/>
            <a:ext cx="3072059" cy="582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Objectives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27072" y="5754870"/>
            <a:ext cx="1783971" cy="27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174933"/>
            <a:ext cx="2835236" cy="4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Approach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757792"/>
            <a:ext cx="3978116" cy="1753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/>
              <a:t>Initial focus was placed on </a:t>
            </a:r>
            <a:r>
              <a:rPr lang="en-US" sz="2000" b="1" dirty="0"/>
              <a:t>natural language processing (NLP)</a:t>
            </a:r>
            <a:r>
              <a:rPr lang="en-US" sz="2000" dirty="0"/>
              <a:t> techniques to ensure </a:t>
            </a:r>
            <a:r>
              <a:rPr lang="en-US" sz="2000" dirty="0">
                <a:latin typeface="Aptos" panose="020B0004020202020204" pitchFamily="34" charset="0"/>
              </a:rPr>
              <a:t>Human-like chatbot Interactions with Students suffering from any mental health issue  and focused on Noble improvements in  model accuracy and dataset expansion for effective early mental health intervention.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5DD8558-7C96-2D50-2395-711E18A7F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217" y="3757792"/>
            <a:ext cx="3791783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This project aims is to offer a safe, supportive, and engaging environment for students dealing with mental health issues, using a human-like chatbot. This system ensures early intervention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Aptos" panose="020B0004020202020204" pitchFamily="34" charset="0"/>
              </a:rPr>
              <a:t>secure and natural</a:t>
            </a:r>
            <a:r>
              <a:rPr lang="en-US" sz="2000" dirty="0">
                <a:latin typeface="Aptos" panose="020B0004020202020204" pitchFamily="34" charset="0"/>
              </a:rPr>
              <a:t> interactions, providing comfort and guidance to students ,t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hereby improving mental health outcomes.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43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613" y="3139202"/>
            <a:ext cx="6649403" cy="633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Project Goals and Objectives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303770" y="4076819"/>
            <a:ext cx="22860" cy="3547943"/>
          </a:xfrm>
          <a:prstGeom prst="roundRect">
            <a:avLst>
              <a:gd name="adj" fmla="val 133041"/>
            </a:avLst>
          </a:prstGeom>
          <a:solidFill>
            <a:srgbClr val="C6C6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400383" y="4521398"/>
            <a:ext cx="709613" cy="22860"/>
          </a:xfrm>
          <a:prstGeom prst="roundRect">
            <a:avLst>
              <a:gd name="adj" fmla="val 133041"/>
            </a:avLst>
          </a:prstGeom>
          <a:solidFill>
            <a:srgbClr val="C6C6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087136" y="4304824"/>
            <a:ext cx="456128" cy="456128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7256919" y="4380786"/>
            <a:ext cx="116562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1059923" y="4279463"/>
            <a:ext cx="5140138" cy="481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2000" dirty="0">
                <a:latin typeface="Playfair Display Bold" panose="00000800000000000000" pitchFamily="2" charset="0"/>
              </a:rPr>
              <a:t>Achieve Secure and Human-like Chatbot </a:t>
            </a:r>
          </a:p>
          <a:p>
            <a:pPr marL="0" indent="0" algn="r">
              <a:lnSpc>
                <a:spcPts val="2450"/>
              </a:lnSpc>
              <a:buNone/>
            </a:pPr>
            <a:r>
              <a:rPr lang="en-US" sz="2000" dirty="0">
                <a:latin typeface="Playfair Display Bold" panose="00000800000000000000" pitchFamily="2" charset="0"/>
              </a:rPr>
              <a:t>Interactions</a:t>
            </a:r>
            <a:endParaRPr lang="en-US" sz="1950" dirty="0">
              <a:latin typeface="Playfair Display Bold" panose="000008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05903" y="4919381"/>
            <a:ext cx="6285943" cy="971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Angsana New" panose="020B0502040204020203" pitchFamily="18" charset="-34"/>
              </a:rPr>
              <a:t> capable of delivering empathetic, human-like responses to students experiencing mental health challenges while ensuring robust 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  <a:cs typeface="Angsana New" panose="020B0502040204020203" pitchFamily="18" charset="-34"/>
              </a:rPr>
              <a:t>data privacy and security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Angsana New" panose="020B0502040204020203" pitchFamily="18" charset="-34"/>
              </a:rPr>
              <a:t> to maintain user trust and confidentiality</a:t>
            </a:r>
            <a:r>
              <a:rPr lang="en-US" sz="1400" dirty="0">
                <a:latin typeface="Aptos Serif" panose="020B0502040204020203" pitchFamily="18" charset="0"/>
                <a:cs typeface="Aptos Serif" panose="020B0502040204020203" pitchFamily="18" charset="0"/>
              </a:rPr>
              <a:t>.</a:t>
            </a:r>
          </a:p>
        </p:txBody>
      </p:sp>
      <p:sp>
        <p:nvSpPr>
          <p:cNvPr id="10" name="Shape 7"/>
          <p:cNvSpPr/>
          <p:nvPr/>
        </p:nvSpPr>
        <p:spPr>
          <a:xfrm>
            <a:off x="7520404" y="5534978"/>
            <a:ext cx="709613" cy="22860"/>
          </a:xfrm>
          <a:prstGeom prst="roundRect">
            <a:avLst>
              <a:gd name="adj" fmla="val 133041"/>
            </a:avLst>
          </a:prstGeom>
          <a:solidFill>
            <a:srgbClr val="C6C6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7087136" y="5318403"/>
            <a:ext cx="456128" cy="456128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7235607" y="5394365"/>
            <a:ext cx="159068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8430339" y="5293043"/>
            <a:ext cx="253436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latin typeface="Playfair Display Bold" panose="00000800000000000000" pitchFamily="2" charset="0"/>
              </a:rPr>
              <a:t>Provide Accessible Mental Health Support</a:t>
            </a:r>
            <a:r>
              <a:rPr lang="en-US" sz="2000" dirty="0"/>
              <a:t>: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8430339" y="5731431"/>
            <a:ext cx="5490448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/>
              <a:t>Create a safe and supportive AI-powered platform where students can discuss their mental health concerns without fear of judgment.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400383" y="6447234"/>
            <a:ext cx="709613" cy="22860"/>
          </a:xfrm>
          <a:prstGeom prst="roundRect">
            <a:avLst>
              <a:gd name="adj" fmla="val 133041"/>
            </a:avLst>
          </a:prstGeom>
          <a:solidFill>
            <a:srgbClr val="C6C6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7087136" y="6230660"/>
            <a:ext cx="456128" cy="456128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7240965" y="6306622"/>
            <a:ext cx="148471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3312438" y="6205299"/>
            <a:ext cx="288762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IN" sz="2000" dirty="0">
                <a:latin typeface="Playfair Display Bold" panose="00000800000000000000" pitchFamily="2" charset="0"/>
              </a:rPr>
              <a:t>Promote Positive </a:t>
            </a:r>
            <a:r>
              <a:rPr lang="en-IN" sz="2000" dirty="0" err="1">
                <a:latin typeface="Playfair Display Bold" panose="00000800000000000000" pitchFamily="2" charset="0"/>
              </a:rPr>
              <a:t>Behavioral</a:t>
            </a:r>
            <a:r>
              <a:rPr lang="en-IN" sz="2000" dirty="0">
                <a:latin typeface="Playfair Display Bold" panose="00000800000000000000" pitchFamily="2" charset="0"/>
              </a:rPr>
              <a:t> Change</a:t>
            </a:r>
            <a:r>
              <a:rPr lang="en-IN" sz="2000" dirty="0"/>
              <a:t>: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09612" y="6643688"/>
            <a:ext cx="5982233" cy="648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/>
              <a:t>Use Cognitive Behavioral Therapy (CBT) and Behavioral Activation (BA) techniques to help students replace negative thought patterns and adopt constructive actions to improve emotional health.</a:t>
            </a: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79" y="761048"/>
            <a:ext cx="7645241" cy="2007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Alignment with UN Sustainable Development Goals (SDGs)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9379" y="3089553"/>
            <a:ext cx="3715583" cy="1911072"/>
          </a:xfrm>
          <a:prstGeom prst="roundRect">
            <a:avLst>
              <a:gd name="adj" fmla="val 1681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63454" y="3445551"/>
            <a:ext cx="3287435" cy="1137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latin typeface="Playfair Display Bold" panose="00000800000000000000" pitchFamily="2" charset="0"/>
              </a:rPr>
              <a:t>SDG 3: Good Health and Well-being, with potential secondary contributions</a:t>
            </a:r>
          </a:p>
        </p:txBody>
      </p:sp>
      <p:sp>
        <p:nvSpPr>
          <p:cNvPr id="6" name="Text 3"/>
          <p:cNvSpPr/>
          <p:nvPr/>
        </p:nvSpPr>
        <p:spPr>
          <a:xfrm>
            <a:off x="963454" y="4101227"/>
            <a:ext cx="3287435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9037" y="3089553"/>
            <a:ext cx="3715583" cy="1911072"/>
          </a:xfrm>
          <a:prstGeom prst="roundRect">
            <a:avLst>
              <a:gd name="adj" fmla="val 1681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893112" y="3303627"/>
            <a:ext cx="2815590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SDG 4: Quality Education 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893112" y="3766661"/>
            <a:ext cx="3287435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2308301" y="5321735"/>
            <a:ext cx="4594303" cy="2146697"/>
          </a:xfrm>
          <a:prstGeom prst="roundRect">
            <a:avLst>
              <a:gd name="adj" fmla="val 1425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2743200" y="5656301"/>
            <a:ext cx="3100038" cy="126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latin typeface="Playfair Display Bold" panose="00000800000000000000" pitchFamily="2" charset="0"/>
              </a:rPr>
              <a:t>SDG 10: Reduced Inequality</a:t>
            </a:r>
            <a:r>
              <a:rPr lang="en-US" sz="2100" dirty="0"/>
              <a:t>.</a:t>
            </a:r>
          </a:p>
        </p:txBody>
      </p:sp>
      <p:sp>
        <p:nvSpPr>
          <p:cNvPr id="12" name="Text 9"/>
          <p:cNvSpPr/>
          <p:nvPr/>
        </p:nvSpPr>
        <p:spPr>
          <a:xfrm>
            <a:off x="963454" y="5891808"/>
            <a:ext cx="3287435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4893112" y="5428774"/>
            <a:ext cx="3287435" cy="669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4893112" y="6226373"/>
            <a:ext cx="3287435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9938" y="538520"/>
            <a:ext cx="6175296" cy="610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Methodology and Approach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8" y="1441728"/>
            <a:ext cx="976432" cy="15623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9263" y="1636990"/>
            <a:ext cx="244125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latin typeface="Playfair Display Bold" panose="00000800000000000000" pitchFamily="2" charset="0"/>
              </a:rPr>
              <a:t>Cognitive Behavioral Therapy (CBT) Integration</a:t>
            </a:r>
            <a:endParaRPr lang="en-US" sz="1900" dirty="0">
              <a:latin typeface="Playfair Display Bold" panose="00000800000000000000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439263" y="2059186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/>
              <a:t>Utilize CBT techniques to help users identify and replace negative thought patterns with realistic, constructive alternatives, supporting improved emotional well-being.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938" y="3004066"/>
            <a:ext cx="976432" cy="15623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9263" y="3199328"/>
            <a:ext cx="262485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IN" sz="2000" dirty="0" err="1">
                <a:latin typeface="Playfair Display Bold" panose="00000800000000000000" pitchFamily="2" charset="0"/>
              </a:rPr>
              <a:t>Behavioral</a:t>
            </a:r>
            <a:r>
              <a:rPr lang="en-IN" sz="2000" dirty="0">
                <a:latin typeface="Playfair Display Bold" panose="00000800000000000000" pitchFamily="2" charset="0"/>
              </a:rPr>
              <a:t> Activation (BA)</a:t>
            </a:r>
            <a:endParaRPr lang="en-US" sz="1900" dirty="0">
              <a:latin typeface="Playfair Display Bold" panose="00000800000000000000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439263" y="3621524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/>
              <a:t>Recommend positive actions and behaviors that actively influence and enhance users' emotional states, helping to reduce stress and anxiety.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938" y="4566404"/>
            <a:ext cx="976432" cy="15623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9263" y="4761667"/>
            <a:ext cx="2563773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IN" sz="2000" dirty="0">
                <a:latin typeface="Playfair Display Bold" panose="00000800000000000000" pitchFamily="2" charset="0"/>
              </a:rPr>
              <a:t>Transformer-based NLP with BERT</a:t>
            </a:r>
            <a:endParaRPr lang="en-US" sz="1900" dirty="0">
              <a:latin typeface="Playfair Display Bold" panose="00000800000000000000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439263" y="5183862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/>
              <a:t>Deploy BERT, a powerful transformer-based language model, to process user inputs, detect emotional nuances, and generate empathetic, context-aware responses</a:t>
            </a: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938" y="6128742"/>
            <a:ext cx="976432" cy="15623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9263" y="6324005"/>
            <a:ext cx="304680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IN" sz="2000" dirty="0">
                <a:latin typeface="Playfair Display Bold" panose="00000800000000000000" pitchFamily="2" charset="0"/>
              </a:rPr>
              <a:t>Mood Scoring System</a:t>
            </a:r>
            <a:endParaRPr lang="en-US" sz="1900" dirty="0">
              <a:latin typeface="Playfair Display Bold" panose="00000800000000000000" pitchFamily="2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439263" y="6746200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600" dirty="0"/>
              <a:t>Assign mental health scores (1–5) based on sentiment analysis, categorizing emotional states into five levels—ranging from "Very Bad" to "Very Good"—to monitor well-being and provide tailored support.</a:t>
            </a:r>
          </a:p>
          <a:p>
            <a:pPr marL="0" indent="0" algn="l">
              <a:lnSpc>
                <a:spcPts val="245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6" y="101567"/>
            <a:ext cx="14106293" cy="27336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82637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Expected Outcomes and Impact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9393C"/>
                </a:solidFill>
                <a:latin typeface="Playfair Display Bold" pitchFamily="34" charset="0"/>
              </a:rPr>
              <a:t>Intreactive</a:t>
            </a: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</a:rPr>
              <a:t> model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human like interactions with students  suffering from mental health issues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60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</a:rPr>
              <a:t>Early detection and intervention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Identifies emotional distress for the proactive interventions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35390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Community Empowerment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Engaging powerful , healthier thoughts and pattern among the students.</a:t>
            </a:r>
            <a:endParaRPr lang="en-US" sz="1750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925FCC2B-36EC-8617-4A45-D55D212C1F9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315200" y="149869"/>
            <a:ext cx="7315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99974"/>
            <a:ext cx="63325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Project Deliverables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48915"/>
            <a:ext cx="7556421" cy="3780711"/>
          </a:xfrm>
          <a:prstGeom prst="roundRect">
            <a:avLst>
              <a:gd name="adj" fmla="val 9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287810" y="2748914"/>
            <a:ext cx="7435365" cy="10132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6514624" y="2900243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IN" sz="1600" dirty="0"/>
              <a:t>AI-Powered Chatbot System                </a:t>
            </a:r>
            <a:r>
              <a:rPr lang="en-I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Utilizing CBT and BA techniques , Providing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I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                            personalized mental health support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89024" y="2900243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769757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9" name="Text 6"/>
          <p:cNvSpPr/>
          <p:nvPr/>
        </p:nvSpPr>
        <p:spPr>
          <a:xfrm>
            <a:off x="6514624" y="391346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/>
              <a:t>Mood Detection and Scoring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600" dirty="0"/>
              <a:t>Framework: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45805" y="3966209"/>
            <a:ext cx="4077370" cy="907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Categorize user emotions ,assign mental health scores , continuous monitoring.</a:t>
            </a:r>
            <a:endParaRPr lang="en-US" sz="1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181994" y="5153503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Text 9"/>
          <p:cNvSpPr/>
          <p:nvPr/>
        </p:nvSpPr>
        <p:spPr>
          <a:xfrm>
            <a:off x="6514624" y="52895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IN" sz="1600" dirty="0"/>
              <a:t>Comprehensive Mental Health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IN" sz="1600" dirty="0"/>
              <a:t> Reports: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5289590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870E109-4262-EDF2-21D2-A62670CFA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805" y="5296507"/>
            <a:ext cx="511841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Tracking progress</a:t>
            </a:r>
            <a:r>
              <a: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,</a:t>
            </a:r>
            <a:r>
              <a:rPr lang="en-US" alt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providing behavioral recommendations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69465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Next Steps and 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70094" y="3031688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Scale and Expand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421567" y="4842986"/>
            <a:ext cx="1523486" cy="45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337959" y="3031688"/>
            <a:ext cx="1779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Forge Partnerships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Collaborate with government, private sector, and civil society to further strengthen the initiative.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452235" y="5455682"/>
            <a:ext cx="1660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Monitor and Evaluate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Continuously assess the project's performance and make adjustments to optimize its effectiveness.</a:t>
            </a:r>
            <a:endParaRPr lang="en-US" sz="1750" dirty="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68E574D5-35DD-3872-2DAD-BA6CCAB7D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9793" y="3433187"/>
            <a:ext cx="302525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Explores automation of mental health detection using Cognitive Behavioral Therapy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589</Words>
  <Application>Microsoft Office PowerPoint</Application>
  <PresentationFormat>Custom</PresentationFormat>
  <Paragraphs>76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Cambria</vt:lpstr>
      <vt:lpstr>Aparajita</vt:lpstr>
      <vt:lpstr>Open Sans</vt:lpstr>
      <vt:lpstr>Arial</vt:lpstr>
      <vt:lpstr>Aptos</vt:lpstr>
      <vt:lpstr>Open Sans Bold</vt:lpstr>
      <vt:lpstr>Playfair Display Bold</vt:lpstr>
      <vt:lpstr>Aldhabi</vt:lpstr>
      <vt:lpstr>Aptos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arpita .</cp:lastModifiedBy>
  <cp:revision>3</cp:revision>
  <dcterms:created xsi:type="dcterms:W3CDTF">2024-11-11T08:06:52Z</dcterms:created>
  <dcterms:modified xsi:type="dcterms:W3CDTF">2024-12-18T08:35:47Z</dcterms:modified>
</cp:coreProperties>
</file>